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97074E-67C5-4587-AEEE-8DA667C6A10A}">
  <a:tblStyle styleId="{7097074E-67C5-4587-AEEE-8DA667C6A10A}" styleName="Table_0">
    <a:wholeTbl>
      <a:tcTxStyle b="off" i="off"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f636b6a2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f636b6a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f636b6a2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f636b6a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f636b6a26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f636b6a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f636b6a2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f636b6a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f636b6a26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f636b6a2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f636b6a26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f636b6a2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f636b6a26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f636b6a2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b="1" sz="2000">
                <a:solidFill>
                  <a:srgbClr val="17365D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AMMU\Desktop\Border.png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 b="1" i="0" sz="28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cap="flat" cmpd="thickThin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18045" l="0" r="0" t="0"/>
          <a:stretch/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8.jpg"/><Relationship Id="rId6" Type="http://schemas.openxmlformats.org/officeDocument/2006/relationships/image" Target="../media/image12.jpg"/><Relationship Id="rId7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linkedin.com/pulse/implementing-big-data-analytics-government-industry-detailed-jm43e" TargetMode="External"/><Relationship Id="rId11" Type="http://schemas.openxmlformats.org/officeDocument/2006/relationships/hyperlink" Target="https://dl.acm.org/doi/10.1145/3598469.3598471" TargetMode="External"/><Relationship Id="rId10" Type="http://schemas.openxmlformats.org/officeDocument/2006/relationships/hyperlink" Target="https://rsisinternational.org/journals/ijriss/articles/ai-powered-governments-the-role-of-data-analytics-and-visualization-in-accelerating-digital-transformation/" TargetMode="External"/><Relationship Id="rId13" Type="http://schemas.openxmlformats.org/officeDocument/2006/relationships/hyperlink" Target="https://desapublications.un.org/sites/default/files/publications/2024-09/(Web%20version)%20E-Government%20Survey%202024%201392024.pdf" TargetMode="External"/><Relationship Id="rId12" Type="http://schemas.openxmlformats.org/officeDocument/2006/relationships/hyperlink" Target="https://dl.acm.org/doi/10.1145/3598469.359847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sciencedirect.com/science/article/abs/pii/S0040162523002974" TargetMode="External"/><Relationship Id="rId4" Type="http://schemas.openxmlformats.org/officeDocument/2006/relationships/hyperlink" Target="https://www.sciencedirect.com/science/article/abs/pii/S0040162523002974" TargetMode="External"/><Relationship Id="rId9" Type="http://schemas.openxmlformats.org/officeDocument/2006/relationships/hyperlink" Target="https://rsisinternational.org/journals/ijriss/articles/ai-powered-governments-the-role-of-data-analytics-and-visualization-in-accelerating-digital-transformation/" TargetMode="External"/><Relationship Id="rId15" Type="http://schemas.openxmlformats.org/officeDocument/2006/relationships/hyperlink" Target="https://www.oecd.org/en/topics/policy-issues/digital-government.html" TargetMode="External"/><Relationship Id="rId14" Type="http://schemas.openxmlformats.org/officeDocument/2006/relationships/hyperlink" Target="https://desapublications.un.org/sites/default/files/publications/2024-09/(Web%20version)%20E-Government%20Survey%202024%201392024.pdf" TargetMode="External"/><Relationship Id="rId17" Type="http://schemas.openxmlformats.org/officeDocument/2006/relationships/hyperlink" Target="https://www.gjimt.ac.in/wp-content/uploads/2017/10/Preet-Navdeep_Manish_Neeraj-Sharma_Role-of-Big-Data-Analytics-in-Analyzing-e-Governance-Projects.pdf" TargetMode="External"/><Relationship Id="rId16" Type="http://schemas.openxmlformats.org/officeDocument/2006/relationships/hyperlink" Target="https://www.oecd.org/en/topics/policy-issues/digital-government.html" TargetMode="External"/><Relationship Id="rId5" Type="http://schemas.openxmlformats.org/officeDocument/2006/relationships/hyperlink" Target="https://www.sciencedirect.com/science/article/pii/S0740624X25000577" TargetMode="External"/><Relationship Id="rId19" Type="http://schemas.openxmlformats.org/officeDocument/2006/relationships/hyperlink" Target="https://www.linkedin.com/pulse/implementing-big-data-analytics-government-industry-detailed-jm43e" TargetMode="External"/><Relationship Id="rId6" Type="http://schemas.openxmlformats.org/officeDocument/2006/relationships/hyperlink" Target="https://www.sciencedirect.com/science/article/pii/S0740624X25000577" TargetMode="External"/><Relationship Id="rId18" Type="http://schemas.openxmlformats.org/officeDocument/2006/relationships/hyperlink" Target="https://www.gjimt.ac.in/wp-content/uploads/2017/10/Preet-Navdeep_Manish_Neeraj-Sharma_Role-of-Big-Data-Analytics-in-Analyzing-e-Governance-Projects.pdf" TargetMode="External"/><Relationship Id="rId7" Type="http://schemas.openxmlformats.org/officeDocument/2006/relationships/hyperlink" Target="https://www.sciencedirect.com/science/article/pii/S2199853124000854" TargetMode="External"/><Relationship Id="rId8" Type="http://schemas.openxmlformats.org/officeDocument/2006/relationships/hyperlink" Target="https://www.sciencedirect.com/science/article/pii/S2199853124000854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1534819" y="1082452"/>
            <a:ext cx="103632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PSCS_16 – Integration of Analytics into the PGRKAM App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90468" y="2045352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Batch Number: 12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480195" y="2513340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Under the Supervision of,</a:t>
            </a:r>
            <a:endParaRPr b="0" i="0" sz="1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Mr. Mohamed Shakir</a:t>
            </a:r>
            <a:r>
              <a:rPr b="1" i="0" lang="en-US" sz="12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Assistant Professor</a:t>
            </a:r>
            <a:endParaRPr b="0" i="0" sz="1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School of Computer Science and Engineering</a:t>
            </a:r>
            <a:endParaRPr b="0" i="0" sz="1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b="1" i="0" lang="en-US" sz="12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Presidency University</a:t>
            </a:r>
            <a:endParaRPr b="0" i="0" sz="1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0" name="Google Shape;90;p13"/>
          <p:cNvGraphicFramePr/>
          <p:nvPr/>
        </p:nvGraphicFramePr>
        <p:xfrm>
          <a:off x="553347" y="27218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{7097074E-67C5-4587-AEEE-8DA667C6A10A}</a:tableStyleId>
              </a:tblPr>
              <a:tblGrid>
                <a:gridCol w="2085000"/>
                <a:gridCol w="3333675"/>
              </a:tblGrid>
              <a:tr h="3062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b="1" sz="1800" u="none" cap="none" strike="noStrike">
                        <a:solidFill>
                          <a:srgbClr val="17365D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17365D"/>
                          </a:solidFill>
                        </a:rPr>
                        <a:t>Student Name</a:t>
                      </a:r>
                      <a:endParaRPr b="1" sz="1800" u="none" cap="none" strike="noStrike">
                        <a:solidFill>
                          <a:srgbClr val="17365D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7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20221COM0006​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MANDAR JOSHI​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7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20221COM0013​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REVANTH P​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796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20221COM0216​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PREETHAM JAIN DJ​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CSE7101- Capstone Project</a:t>
            </a:r>
            <a:endParaRPr b="0" i="0" sz="1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Review-1</a:t>
            </a:r>
            <a:endParaRPr b="1" i="0" sz="1800" u="none" cap="none" strike="noStrike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0" y="4533900"/>
            <a:ext cx="12249915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Program: BTech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HoD: Dr.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Pallavi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Program Project Coordinator: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Mr Muthuraju 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Name of the School Project Coordinators: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Dr. Sampath A K , Dr. Geetha A 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62000" y="671654"/>
            <a:ext cx="10668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Feasibility Study (tech, cost, resources)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22725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3527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Technology Feasibility: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en-US"/>
              <a:t>Backend: FastAPI (Python) - scalable REST APIs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en-US"/>
              <a:t>Database: MongoDB NoSQL - flexible, scalable storage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en-US"/>
              <a:t>Frontend: React with Vite + Recharts - responsive dashboards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en-US"/>
              <a:t>Security: JWT for authentication, API Keys for access control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en-US"/>
              <a:t>Deployment: Docker containers on AWS / Render Cloud</a:t>
            </a:r>
            <a:endParaRPr/>
          </a:p>
          <a:p>
            <a:pPr indent="-33527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Cost Feasibility: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Open-source tech stack - no licensing fees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Estimated cloud hosting: ₹1,000 - ₹5,000/month (scale-dependent)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Storage and backup scalable with usage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Development &amp; maintenance: Initial team (2-3 devs), ongoing 10-20% yearly cost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Feasibility Study (tech, cost, resources)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695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Resource Feasibility: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Team: 2 Backend developers, 1 Frontend developer, 1 Project manager/admin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Timeline: Prototype in 3 months, Full deployment in 6 months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Risks and mitigations: Skill gaps managed via training; cloud cost optimized by monitoring</a:t>
            </a:r>
            <a:endParaRPr/>
          </a:p>
          <a:p>
            <a:pPr indent="-3695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Summary: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Solution is technically feasible, cost-effective, and resource-efficient.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Aligns well with government requirements for data sovereignty, security, and customization.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882275" y="612063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Proposed Methodology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29556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Requirement Analysis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Understand the existing PGRKAM app workflows and identify gaps in monitoring.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Define key metrics to be tracked: user logins, job applications, training enrollments, feature usage.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Finalize technology choices (FastAPI, MongoDB, React/Vite, Recharts).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System Design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Architecture: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Client (PGRKAM App SDKs) → FastAPI Backend → MongoDB Database → React Admin Dashboard.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Database schema: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users (admin credentials).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events (user actions, metadata, timestamp).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reports (generated summaries, CSV exports).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Backend Development (FastAPI + MongoDB)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Implement event ingestion APIs for logging user activity.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Provide secure endpoints for admin dashboards (/events, /stats).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Add CSV/Excel export APIs for reporting needs.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Frontend Dashboard (React + Vite + Recharts)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Build an interactive dashboard for administrators.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Integrate charts &amp; graphs for real-time analytics.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Provide filters (date, event type) and export options.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SDK/Client Integration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Develop lightweight SDKs/snippets (Web &amp; Android) for sending events from the PGRKAM app.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Ensure compatibility with existing app features.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4215"/>
              <a:t>Testing &amp; Validation</a:t>
            </a:r>
            <a:endParaRPr b="1"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Containerize services using Docker.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Deploy on cloud (AWS/Render) with scaling support.</a:t>
            </a:r>
            <a:endParaRPr sz="4215"/>
          </a:p>
          <a:p>
            <a:pPr indent="-2955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Monitor logs and performance metrics.</a:t>
            </a:r>
            <a:endParaRPr sz="421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27758"/>
              <a:buNone/>
            </a:pPr>
            <a:r>
              <a:rPr b="1" lang="en-US" sz="4215"/>
              <a:t>   8.     Documentation &amp; Handover</a:t>
            </a:r>
            <a:endParaRPr b="1" sz="4215"/>
          </a:p>
          <a:p>
            <a:pPr indent="-295566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Prepare README &amp; API docs for developers.</a:t>
            </a:r>
            <a:endParaRPr sz="4215"/>
          </a:p>
          <a:p>
            <a:pPr indent="-29556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4215"/>
              <a:t>Provide admin training on using the dashboard.</a:t>
            </a:r>
            <a:endParaRPr sz="421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Workflow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795150" y="1132325"/>
            <a:ext cx="10601700" cy="412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686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75"/>
              <a:buFont typeface="Merriweather"/>
              <a:buAutoNum type="arabicPeriod"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User Interaction (PGRKAM App)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Job seekers perform actions such as login, job application, course enrollment, etc.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Embedded SDK automatically triggers event logs.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686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75"/>
              <a:buFont typeface="Merriweather"/>
              <a:buAutoNum type="arabicPeriod" startAt="2"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Event Tracking Layer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Lightweight Web/Android SDK sends event payloads.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Events include: user_id, event_type, timestamp, and device metadata.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686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75"/>
              <a:buFont typeface="Merriweather"/>
              <a:buAutoNum type="arabicPeriod" startAt="3"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Backend Event Ingestion (FastAPI)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Receives event POST requests from client apps.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Validates events using JWT/API Key authentication.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Stores structured events into MongoDB collections.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686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75"/>
              <a:buFont typeface="Merriweather"/>
              <a:buAutoNum type="arabicPeriod" startAt="4"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Event Storage &amp; Processing (MongoDB)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Raw events are stored in scalable NoSQL collections.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400">
                <a:latin typeface="Merriweather"/>
                <a:ea typeface="Merriweather"/>
                <a:cs typeface="Merriweather"/>
                <a:sym typeface="Merriweather"/>
              </a:rPr>
              <a:t>Aggregations generate summary statistics for dashboards.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Complete Workflow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795150" y="1132325"/>
            <a:ext cx="10601700" cy="412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5912" lvl="0" marL="457200" rtl="0" algn="just">
              <a:spcBef>
                <a:spcPts val="1200"/>
              </a:spcBef>
              <a:spcAft>
                <a:spcPts val="0"/>
              </a:spcAft>
              <a:buSzPts val="1375"/>
              <a:buFont typeface="Merriweather"/>
              <a:buAutoNum type="arabicPeriod" startAt="5"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Admin Dashboard (React + Recharts)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Real-time visualizations of user engagement &amp; feature adoption.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Filters by date, user type, and event type.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Export reports in CSV/Excel format.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5912" lvl="0" marL="457200" rtl="0" algn="just">
              <a:spcBef>
                <a:spcPts val="1200"/>
              </a:spcBef>
              <a:spcAft>
                <a:spcPts val="0"/>
              </a:spcAft>
              <a:buSzPts val="1375"/>
              <a:buFont typeface="Merriweather"/>
              <a:buAutoNum type="arabicPeriod" startAt="6"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Reporting &amp; Governance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Admins use analytics insights for: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Monitoring program effectiveness.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Identifying less-used features.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700">
                <a:latin typeface="Merriweather"/>
                <a:ea typeface="Merriweather"/>
                <a:cs typeface="Merriweather"/>
                <a:sym typeface="Merriweather"/>
              </a:rPr>
              <a:t>Improving training and employment workflows.</a:t>
            </a:r>
            <a:endParaRPr sz="25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 Block Diagram </a:t>
            </a:r>
            <a:endParaRPr/>
          </a:p>
        </p:txBody>
      </p:sp>
      <p:pic>
        <p:nvPicPr>
          <p:cNvPr id="178" name="Google Shape;178;p27" title="Gemini_Generated_Image_tnqjzutnqjzutnqj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13" y="920887"/>
            <a:ext cx="9197174" cy="50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Architecture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517">
                <a:latin typeface="Merriweather"/>
                <a:ea typeface="Merriweather"/>
                <a:cs typeface="Merriweather"/>
                <a:sym typeface="Merriweather"/>
              </a:rPr>
              <a:t>Frontend Layer</a:t>
            </a:r>
            <a:endParaRPr b="1"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Char char="●"/>
            </a:pPr>
            <a:r>
              <a:rPr b="1" lang="en-US" sz="1517">
                <a:latin typeface="Merriweather"/>
                <a:ea typeface="Merriweather"/>
                <a:cs typeface="Merriweather"/>
                <a:sym typeface="Merriweather"/>
              </a:rPr>
              <a:t>PGRKAM App (Web/Android)</a:t>
            </a: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 integrated with event-logging SDK.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Char char="●"/>
            </a:pPr>
            <a:r>
              <a:rPr b="1" lang="en-US" sz="1517">
                <a:latin typeface="Merriweather"/>
                <a:ea typeface="Merriweather"/>
                <a:cs typeface="Merriweather"/>
                <a:sym typeface="Merriweather"/>
              </a:rPr>
              <a:t>Admin Dashboard (React + Vite)</a:t>
            </a: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 for visual analytics &amp; reporting.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517">
                <a:latin typeface="Merriweather"/>
                <a:ea typeface="Merriweather"/>
                <a:cs typeface="Merriweather"/>
                <a:sym typeface="Merriweather"/>
              </a:rPr>
              <a:t>Backend Layer</a:t>
            </a:r>
            <a:endParaRPr b="1"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18"/>
              <a:buChar char="●"/>
            </a:pPr>
            <a:r>
              <a:rPr b="1" lang="en-US" sz="1517">
                <a:latin typeface="Merriweather"/>
                <a:ea typeface="Merriweather"/>
                <a:cs typeface="Merriweather"/>
                <a:sym typeface="Merriweather"/>
              </a:rPr>
              <a:t>FastAPI</a:t>
            </a: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 REST APIs for: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Font typeface="Merriweather"/>
              <a:buChar char="○"/>
            </a:pP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Event ingestion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Font typeface="Merriweather"/>
              <a:buChar char="○"/>
            </a:pP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Dashboard data retrieval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Font typeface="Merriweather"/>
              <a:buChar char="○"/>
            </a:pP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Authentication &amp; authorization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9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18"/>
              <a:buFont typeface="Merriweather"/>
              <a:buChar char="○"/>
            </a:pPr>
            <a:r>
              <a:rPr lang="en-US" sz="1517">
                <a:latin typeface="Merriweather"/>
                <a:ea typeface="Merriweather"/>
                <a:cs typeface="Merriweather"/>
                <a:sym typeface="Merriweather"/>
              </a:rPr>
              <a:t>Report export services</a:t>
            </a:r>
            <a:br>
              <a:rPr lang="en-US" sz="1517">
                <a:latin typeface="Merriweather"/>
                <a:ea typeface="Merriweather"/>
                <a:cs typeface="Merriweather"/>
                <a:sym typeface="Merriweather"/>
              </a:rPr>
            </a:br>
            <a:endParaRPr sz="15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72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Architecture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17">
                <a:latin typeface="Merriweather"/>
                <a:ea typeface="Merriweather"/>
                <a:cs typeface="Merriweather"/>
                <a:sym typeface="Merriweather"/>
              </a:rPr>
              <a:t>Database Layer</a:t>
            </a:r>
            <a:endParaRPr b="1"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417">
                <a:latin typeface="Merriweather"/>
                <a:ea typeface="Merriweather"/>
                <a:cs typeface="Merriweather"/>
                <a:sym typeface="Merriweather"/>
              </a:rPr>
              <a:t>MongoDB NoSQL database for storing:</a:t>
            </a:r>
            <a:endParaRPr b="1" i="1"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Raw event logs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Aggregated datasets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Admin user credentials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17">
                <a:latin typeface="Merriweather"/>
                <a:ea typeface="Merriweather"/>
                <a:cs typeface="Merriweather"/>
                <a:sym typeface="Merriweather"/>
              </a:rPr>
              <a:t>Security Layer</a:t>
            </a:r>
            <a:endParaRPr b="1"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JWT for authenticating dashboard access.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API Keys for protected ingestion endpoints.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Role-based access for government admins.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17">
                <a:latin typeface="Merriweather"/>
                <a:ea typeface="Merriweather"/>
                <a:cs typeface="Merriweather"/>
                <a:sym typeface="Merriweather"/>
              </a:rPr>
              <a:t>Deployment</a:t>
            </a:r>
            <a:endParaRPr b="1"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Dockerized microservices for portability.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8"/>
              <a:buFont typeface="Merriweather"/>
              <a:buChar char="•"/>
            </a:pPr>
            <a:r>
              <a:rPr lang="en-US" sz="1417">
                <a:latin typeface="Merriweather"/>
                <a:ea typeface="Merriweather"/>
                <a:cs typeface="Merriweather"/>
                <a:sym typeface="Merriweather"/>
              </a:rPr>
              <a:t>Hosted on AWS/Render Cloud with auto-scaling support.</a:t>
            </a:r>
            <a:endParaRPr sz="1417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417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96" name="Google Shape;196;p30" title="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923" y="1162162"/>
            <a:ext cx="2092474" cy="453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 title="1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398" y="1356262"/>
            <a:ext cx="2092474" cy="453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 title="1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5823" y="1356262"/>
            <a:ext cx="2092474" cy="453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 title="1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27" y="1162162"/>
            <a:ext cx="2092470" cy="45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 title="14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800" y="1211838"/>
            <a:ext cx="2314425" cy="4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206" name="Google Shape;206;p31" title="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039" y="1090075"/>
            <a:ext cx="2002486" cy="433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 title="5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5071" y="1234075"/>
            <a:ext cx="1869550" cy="40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 title="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973" y="1162162"/>
            <a:ext cx="2092474" cy="453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 title="9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223" y="1100750"/>
            <a:ext cx="2092474" cy="453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Content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645850" y="1218175"/>
            <a:ext cx="106188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Problem Statement</a:t>
            </a:r>
            <a:endParaRPr sz="5480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Objectives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Background and Related work for title Selection</a:t>
            </a:r>
            <a:endParaRPr sz="5480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Analysis of Problem Statement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Literature Survey (10+ papers with critical analysis).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Existing Methods &amp; Drawbacks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Feasibility Study (tech, cost, resources)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Architecture Diagram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Innovation or Novel Contributions</a:t>
            </a:r>
            <a:endParaRPr sz="62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Git-hub Link</a:t>
            </a:r>
            <a:endParaRPr sz="548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Timeline of the Project</a:t>
            </a:r>
            <a:endParaRPr sz="5480"/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5182"/>
              <a:buNone/>
            </a:pPr>
            <a:r>
              <a:rPr lang="en-US" sz="5480"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 sz="5480"/>
          </a:p>
          <a:p>
            <a:pPr indent="-190500" lvl="0" marL="4953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6"/>
              <a:buFont typeface="Noto Sans Symbols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4953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6"/>
              <a:buFont typeface="Noto Sans Symbols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4953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6"/>
              <a:buFont typeface="Noto Sans Symbols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891600" y="0"/>
            <a:ext cx="104088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Innovation / Novel Contributions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Custom Analytics Stack – purpose-built for PGRKAM instead of relying on generic tools like Firebase/Google Analytics.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Data Ownership &amp; Privacy – all event data stored in MongoDB, ensuring government control over sensitive user information.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Lightweight SDKs – simple Web &amp; Android snippets to track events without performance overhead.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Interactive Dashboard – built with React (Vite) + Recharts, providing real-time visualizations tailored for government administrators.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Secure Access – admin-only dashboards protected via JWT &amp; API Keys.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Export &amp; Reporting – one-click CSV/Excel downloads to support official reports &amp; audits.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Scalable &amp; Modular – containerized with Docker, ready for cloud deployment (AWS/Render).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Timeline of the Project (Gantt Chart)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022" y="1369775"/>
            <a:ext cx="7096427" cy="42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References (IEEE Paper format)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812800" y="1212845"/>
            <a:ext cx="11087100" cy="51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Li, Y., Wang, X., "Big data analytics and e-governance: Actors, opportunities, tensions," Technological Forecasting and Social Change, vol. 191, Jul. 2023.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https://www.sciencedirect.com/science/article/abs/pii/S0040162523002974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[2]  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Schmeling, M., "Data collaboration in digital government research," Government Information Quarterly, vol. 42, no.1, Jan. 2025.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https://www.sciencedirect.com/science/article/pii/S0740624X25000577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[3]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 Nguyen, T., et al., "Unlocking e-government adoption: Exploring the role of analytics," Government Information Quarterly, 2024.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https://www.sciencedirect.com/science/article/pii/S2199853124000854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[4]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 Gupta, A., et al., "AI-Powered Governments: The Role of Data Analytics and Visualization in Accelerating Digital Transformation," 2024.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https://rsisinternational.org/journals/ijriss/articles/ai-powered-governments-the-role-of-data-analytics-and-visualization-in-accelerating-digital-transformation/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[5]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 Wang, P., et al., "Application of Text Analytics in Public Service Co-Creation," Proceedings of ACM Digital Government Research Conference, 2023.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https://dl.acm.org/doi/10.1145/3598469.3598471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[6]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 OECD, "E-Government Survey 2024," 2024.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https://desapublications.un.org/sites/default/files/publications/2024-09/(Web%20version)%20E-Government%20Survey%202024%201392024.pdf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[7] 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United Nations, "UN E-Government Survey 2025," 2025.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https://www.oecd.org/en/topics/policy-issues/digital-government.html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[8]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 Preet, M., Sharma, N., "Role of Big Data Analytics in Analyzing e-Governance Projects," GJIMT, 2017.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https://www.gjimt.ac.in/wp-content/uploads/2017/10/Preet-Navdeep_Manish_Neeraj-Sharma_Role-of-Big-Data-Analytics-in-Analyzing-e-Governance-Projects.pdf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[9] </a:t>
            </a:r>
            <a:r>
              <a:rPr lang="en-US" sz="900">
                <a:latin typeface="Arial"/>
                <a:ea typeface="Arial"/>
                <a:cs typeface="Arial"/>
                <a:sym typeface="Arial"/>
              </a:rPr>
              <a:t>LinkedIn Industry Insights, "Implementing Big Data Analytics in the Government Industry," 2024. Link:</a:t>
            </a:r>
            <a:r>
              <a:rPr lang="en-US" sz="9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/>
              </a:rPr>
              <a:t> </a:t>
            </a:r>
            <a:r>
              <a:rPr lang="en-US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https://www.linkedin.com/pulse/implementing-big-data-analytics-government-industry-detailed-jm43e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811" y="1441315"/>
            <a:ext cx="3893305" cy="393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12800" y="612063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Background and Related Work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b="1" lang="en-US" sz="1950">
                <a:latin typeface="Cambria"/>
                <a:ea typeface="Cambria"/>
                <a:cs typeface="Cambria"/>
                <a:sym typeface="Cambria"/>
              </a:rPr>
              <a:t>Background</a:t>
            </a:r>
            <a:endParaRPr b="1"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7022"/>
              <a:buNone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The PGRKAM (Pradhan Mantri Kaushal Rozgar Kamal Abhiyaan) web application is designed to connect job seekers with skill training and employment opportunities.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022"/>
              <a:buFont typeface="Arial"/>
              <a:buNone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However, it lacks a built-in analytics framework, making it difficult for administrators to track user engagement, adoption of features, and program effectiveness.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022"/>
              <a:buFont typeface="Arial"/>
              <a:buNone/>
            </a:pPr>
            <a:r>
              <a:rPr lang="en-US" sz="2300">
                <a:latin typeface="Cambria"/>
                <a:ea typeface="Cambria"/>
                <a:cs typeface="Cambria"/>
                <a:sym typeface="Cambria"/>
              </a:rPr>
              <a:t>Integrating a custom analytics system will allow real-time monitoring, evidence-based decision-making, and better governance.</a:t>
            </a:r>
            <a:endParaRPr sz="2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b="1" lang="en-US" sz="1950">
                <a:latin typeface="Cambria"/>
                <a:ea typeface="Cambria"/>
                <a:cs typeface="Cambria"/>
                <a:sym typeface="Cambria"/>
              </a:rPr>
              <a:t>Related Work</a:t>
            </a:r>
            <a:endParaRPr b="1"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lang="en-US" sz="1950">
                <a:latin typeface="Cambria"/>
                <a:ea typeface="Cambria"/>
                <a:cs typeface="Cambria"/>
                <a:sym typeface="Cambria"/>
              </a:rPr>
              <a:t>Google Firebase Analytics – widely used for mobile apps, provides event tracking but is vendor-dependent and lacks control over raw data.</a:t>
            </a:r>
            <a:endParaRPr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lang="en-US" sz="1950">
                <a:latin typeface="Cambria"/>
                <a:ea typeface="Cambria"/>
                <a:cs typeface="Cambria"/>
                <a:sym typeface="Cambria"/>
              </a:rPr>
              <a:t>Google Analytics (GA4) – useful for websites, but limited in terms of custom event logging for government workflows.</a:t>
            </a:r>
            <a:endParaRPr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lang="en-US" sz="1950">
                <a:latin typeface="Cambria"/>
                <a:ea typeface="Cambria"/>
                <a:cs typeface="Cambria"/>
                <a:sym typeface="Cambria"/>
              </a:rPr>
              <a:t>Open-source tools (PostHog, Plausible, Matomo) – offer customizable analytics but are often heavy and require dedicated infrastructure.</a:t>
            </a:r>
            <a:endParaRPr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lang="en-US" sz="1950">
                <a:latin typeface="Cambria"/>
                <a:ea typeface="Cambria"/>
                <a:cs typeface="Cambria"/>
                <a:sym typeface="Cambria"/>
              </a:rPr>
              <a:t>Custom Analytics in E-Governance Projects – prior studies show that data-driven insights improve policy design, user adoption tracking, and service optimization.</a:t>
            </a:r>
            <a:endParaRPr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b="1" lang="en-US" sz="1950">
                <a:latin typeface="Cambria"/>
                <a:ea typeface="Cambria"/>
                <a:cs typeface="Cambria"/>
                <a:sym typeface="Cambria"/>
              </a:rPr>
              <a:t>Gap Identified</a:t>
            </a:r>
            <a:endParaRPr b="1"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lang="en-US" sz="1950">
                <a:latin typeface="Cambria"/>
                <a:ea typeface="Cambria"/>
                <a:cs typeface="Cambria"/>
                <a:sym typeface="Cambria"/>
              </a:rPr>
              <a:t>Existing solutions are either too generic or not aligned with PGRKAM’s unique needs.</a:t>
            </a:r>
            <a:endParaRPr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676"/>
              <a:buFont typeface="Arial"/>
              <a:buNone/>
            </a:pPr>
            <a:r>
              <a:rPr lang="en-US" sz="1950">
                <a:latin typeface="Cambria"/>
                <a:ea typeface="Cambria"/>
                <a:cs typeface="Cambria"/>
                <a:sym typeface="Cambria"/>
              </a:rPr>
              <a:t>A lightweight, custom-built analytics stack (FastAPI + MongoDB + React Dashboard) ensures data ownership, scalability, and government-focused reporting.</a:t>
            </a:r>
            <a:endParaRPr sz="195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94430"/>
              <a:buNone/>
            </a:pPr>
            <a:r>
              <a:t/>
            </a:r>
            <a:endParaRPr b="1" sz="1975"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52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Analysis of Problem Statement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62000" y="10537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1905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967"/>
              <a:buNone/>
            </a:pPr>
            <a:r>
              <a:rPr b="1" lang="en-US" sz="7507">
                <a:latin typeface="Cambria"/>
                <a:ea typeface="Cambria"/>
                <a:cs typeface="Cambria"/>
                <a:sym typeface="Cambria"/>
              </a:rPr>
              <a:t>Technology Stack Components:</a:t>
            </a:r>
            <a:endParaRPr b="1" sz="7507"/>
          </a:p>
          <a:p>
            <a:pPr indent="-1905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574"/>
              <a:buNone/>
            </a:pPr>
            <a:r>
              <a:t/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507">
                <a:latin typeface="Cambria"/>
                <a:ea typeface="Cambria"/>
                <a:cs typeface="Cambria"/>
                <a:sym typeface="Cambria"/>
              </a:rPr>
              <a:t>Backend:</a:t>
            </a:r>
            <a:endParaRPr b="1"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FastAPI – REST API framework for event ingestion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MongoDB – NoSQL database for scalable event storage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507">
                <a:latin typeface="Cambria"/>
                <a:ea typeface="Cambria"/>
                <a:cs typeface="Cambria"/>
                <a:sym typeface="Cambria"/>
              </a:rPr>
              <a:t>Frontend:</a:t>
            </a:r>
            <a:endParaRPr b="1"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React (Vite) – Admin dashboard interface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Recharts – Data visualization (charts &amp; graphs)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Tailwind CSS – Modern, responsive UI styling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507">
                <a:latin typeface="Cambria"/>
                <a:ea typeface="Cambria"/>
                <a:cs typeface="Cambria"/>
                <a:sym typeface="Cambria"/>
              </a:rPr>
              <a:t>Authentication &amp; Security:</a:t>
            </a:r>
            <a:endParaRPr b="1"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JWT – Secure user/session authentication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API Keys – Admin access control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US" sz="5507">
                <a:latin typeface="Cambria"/>
                <a:ea typeface="Cambria"/>
                <a:cs typeface="Cambria"/>
                <a:sym typeface="Cambria"/>
              </a:rPr>
              <a:t>Deployment &amp; Tools:</a:t>
            </a:r>
            <a:endParaRPr b="1"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Docker – Containerization for portability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AWS / Render Cloud – Hosting &amp; scalability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5507">
                <a:latin typeface="Cambria"/>
                <a:ea typeface="Cambria"/>
                <a:cs typeface="Cambria"/>
                <a:sym typeface="Cambria"/>
              </a:rPr>
              <a:t>GitHub – Version control &amp; collaboration</a:t>
            </a:r>
            <a:endParaRPr sz="5507"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52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Github Link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965200" y="12954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812800" y="11430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Github link provided should have public access permission.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53734"/>
                </a:solidFill>
                <a:latin typeface="Cambria"/>
                <a:ea typeface="Cambria"/>
                <a:cs typeface="Cambria"/>
                <a:sym typeface="Cambria"/>
              </a:rPr>
              <a:t>Github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https://github.com/Mandarjoshi0408/Capstone_Project</a:t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190500" lvl="0" marL="3429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52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Cambria"/>
                <a:ea typeface="Cambria"/>
                <a:cs typeface="Cambria"/>
                <a:sym typeface="Cambria"/>
              </a:rPr>
              <a:t>Problem Statement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12800" y="585550"/>
            <a:ext cx="10668000" cy="53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5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The PGRKAM app currently has no built-in analytics framework.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Administrators lack visibility into user engagement, adoption, and outcomes.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Generating reports for government programs is time-consuming and manual.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Decisions are based on assumptions instead of data-driven insights.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2031">
                <a:latin typeface="Cambria"/>
                <a:ea typeface="Cambria"/>
                <a:cs typeface="Cambria"/>
                <a:sym typeface="Cambria"/>
              </a:rPr>
              <a:t>Impact of the Problem:</a:t>
            </a:r>
            <a:endParaRPr b="1"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Difficult to measure effectiveness of training/employment programs.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No feedback mechanism to improve app features.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Missed opportunity for real-time monitoring and policy evaluation.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Proposed Solution: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Develop a custom analytics system with event tracking, secure APIs, and dashboards.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Provide real-time visualizations of usage metrics.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Enable CSV/Excel export for official reporting.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-35759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31"/>
              <a:buFont typeface="Cambria"/>
              <a:buChar char="•"/>
            </a:pPr>
            <a:r>
              <a:rPr lang="en-US" sz="2031">
                <a:latin typeface="Cambria"/>
                <a:ea typeface="Cambria"/>
                <a:cs typeface="Cambria"/>
                <a:sym typeface="Cambria"/>
              </a:rPr>
              <a:t>Ensure data security with JWT &amp; API Key authentication.</a:t>
            </a:r>
            <a:endParaRPr sz="2031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33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812800" y="274650"/>
            <a:ext cx="11379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Literature Survey ( papers with critical analysis).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Li et al. (2023) </a:t>
            </a:r>
            <a:r>
              <a:rPr lang="en-US" sz="2800"/>
              <a:t>– Big data analytics and e-governance: Actors, opportunities, tensions Explores the integration of big data techniques in government, highlighting enhanced decision-making and transparency but addressing infrastructure and adoption challenges.</a:t>
            </a:r>
            <a:endParaRPr sz="2842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Schmeling (2025) </a:t>
            </a:r>
            <a:r>
              <a:rPr lang="en-US" sz="2800"/>
              <a:t>– Data collaboration in digital government research Investigates the need for interoperable data frameworks across government departments enabling actionable analytics and policy formulation.sciencedirect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Nguyen et al. (2024)</a:t>
            </a:r>
            <a:r>
              <a:rPr lang="en-US" sz="2800"/>
              <a:t> – Unlocking e-government adoption Uses TAM to study technology acceptance in government analytics adopting agencies; focuses on trust, usability, and organizational barriers.sciencedirect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Gupta et al. (2024)</a:t>
            </a:r>
            <a:r>
              <a:rPr lang="en-US" sz="2800"/>
              <a:t> – AI-Powered Governments: Role of Data Analytics and Visualization Reports accelerating digital transformations with AI and data analytics, emphasizing visualization’s role in public accountability.rsisinternational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Wang et al. (2023)</a:t>
            </a:r>
            <a:r>
              <a:rPr lang="en-US" sz="2800"/>
              <a:t> – Application of Text Analytics in Public Service Co-Creation Demonstrates how text and data analytics enable richer citizen engagement in government service improvement.acm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OECD (2024) –</a:t>
            </a:r>
            <a:r>
              <a:rPr lang="en-US" sz="2800"/>
              <a:t> E-Government Survey Reviews global analytics adoption maturity, accentuating best practices from digitally advanced governments.desapublications.un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Preet &amp; Sharma (2017) </a:t>
            </a:r>
            <a:r>
              <a:rPr lang="en-US" sz="2800"/>
              <a:t>– Role of Big Data Analytics in e-Governance Projects Provides a comprehensive review of big data’s role in improving government services, challenges in adoption, and infrastructural needs.gjimt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LinkedIn Industry Review (2024)</a:t>
            </a:r>
            <a:r>
              <a:rPr lang="en-US" sz="2800"/>
              <a:t> – Implementing Big Data Analytics in Government Highlights practical insights into integrating analytics within government workflows focusing on governance, security, and scalability.linkedin</a:t>
            </a:r>
            <a:endParaRPr sz="2800"/>
          </a:p>
          <a:p>
            <a:pPr indent="-3003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 sz="2800"/>
              <a:t>Fielding &amp; Taylor (2002)</a:t>
            </a:r>
            <a:r>
              <a:rPr lang="en-US" sz="2800"/>
              <a:t> – Principled design of the modern Web architecture Foundational paper on RESTful web services forming the backbone for scalable analytics platforms used by modern government applications.CSE7101-Capstone-Project-Review1-TEMPLATE-3.pptx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21052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802875" y="208425"/>
            <a:ext cx="113052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Existing Methods &amp; Drawbacks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862425" y="1093376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US"/>
              <a:t>Common Analytics Solutions in Government Apps: Google Analytics &amp; Firebase Analytics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Strengths: Easy to integrate, comprehensive user event tracking, and rich reporting. Widely used for mobile and web apps.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Drawbacks: Data stored on vendor servers, raising privacy and data sovereignty concerns for sensitive government data. Limited control over raw data and customization for unique government workflows.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US"/>
              <a:t>Open-source Analytics Platforms (e.g., PostHog, Matomo, Plausible)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Strengths: Offer data ownership with on-premises deployment, deep customizable event tracking, and compliance flexibility. Suitable for governments seeking data control.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Drawbacks: Require dedicated infrastructure and skilled personnel to deploy, maintain, and scale. Sometimes heavier resource consumption and complex setups than managed services.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US"/>
              <a:t>Custom-Built Analytics Solutions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Strengths: Tailored to specific government needs, full ownership of data, flexible architectures (e.g., FastAPI, MongoDB, React stack). Enhanced privacy and security management.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/>
              <a:t>Drawbacks: Higher initial development effort and requiring ongoing maintenance. Dependency on in-house or contracted developer expertise. Potential risks around scalability without adequate planning.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Existing Methods &amp; Drawbacks</a:t>
            </a:r>
            <a:endParaRPr/>
          </a:p>
        </p:txBody>
      </p:sp>
      <p:pic>
        <p:nvPicPr>
          <p:cNvPr id="142" name="Google Shape;142;p21" title="Screenshot (73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1269575"/>
            <a:ext cx="116967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